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33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514" r:id="rId19"/>
    <p:sldId id="499" r:id="rId20"/>
    <p:sldId id="515" r:id="rId21"/>
    <p:sldId id="516" r:id="rId22"/>
    <p:sldId id="517" r:id="rId23"/>
    <p:sldId id="509" r:id="rId24"/>
    <p:sldId id="511" r:id="rId25"/>
    <p:sldId id="518" r:id="rId26"/>
    <p:sldId id="505" r:id="rId27"/>
    <p:sldId id="502" r:id="rId28"/>
    <p:sldId id="503" r:id="rId29"/>
    <p:sldId id="504" r:id="rId30"/>
    <p:sldId id="507" r:id="rId31"/>
    <p:sldId id="506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514"/>
            <p14:sldId id="499"/>
            <p14:sldId id="515"/>
            <p14:sldId id="516"/>
            <p14:sldId id="517"/>
            <p14:sldId id="509"/>
            <p14:sldId id="511"/>
            <p14:sldId id="51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928" autoAdjust="0"/>
  </p:normalViewPr>
  <p:slideViewPr>
    <p:cSldViewPr snapToGrid="0">
      <p:cViewPr varScale="1">
        <p:scale>
          <a:sx n="121" d="100"/>
          <a:sy n="121" d="100"/>
        </p:scale>
        <p:origin x="9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/>
            <a:t>전처리</a:t>
          </a:r>
          <a:endParaRPr lang="ko-KR" altLang="en-US" sz="29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rip-picker_erd_excel.xlsx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V2.0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2.0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E51456-9BC2-4D33-8F13-497EC452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알고리즘 개요 </a:t>
            </a:r>
            <a:r>
              <a:rPr lang="en-US" altLang="ko-KR" dirty="0"/>
              <a:t>– </a:t>
            </a:r>
            <a:r>
              <a:rPr lang="ko-KR" altLang="en-US" dirty="0"/>
              <a:t>지역 추천 시스템</a:t>
            </a:r>
            <a:r>
              <a:rPr lang="en-US" altLang="ko-KR" dirty="0"/>
              <a:t> &amp; </a:t>
            </a:r>
            <a:r>
              <a:rPr lang="ko-KR" altLang="en-US" dirty="0"/>
              <a:t>여행 스타일별 게시물 추천 기능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ED94F8-1A66-48EC-BFD2-DF7C43FC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887381" y="2841648"/>
            <a:ext cx="2580180" cy="18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CAB6-287B-4F41-9FD8-1619BB0A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76" y="3384810"/>
            <a:ext cx="3663699" cy="601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80EFE4-3A2E-4D4C-A2FA-90EF01BE392F}"/>
              </a:ext>
            </a:extLst>
          </p:cNvPr>
          <p:cNvSpPr/>
          <p:nvPr/>
        </p:nvSpPr>
        <p:spPr>
          <a:xfrm>
            <a:off x="949308" y="1906291"/>
            <a:ext cx="25182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트리의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(Random Forest)</a:t>
            </a: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이용한 지역 추천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ED537B-3B34-4DFE-B902-AEEE83CDCC1C}"/>
              </a:ext>
            </a:extLst>
          </p:cNvPr>
          <p:cNvSpPr/>
          <p:nvPr/>
        </p:nvSpPr>
        <p:spPr>
          <a:xfrm>
            <a:off x="5370380" y="2010167"/>
            <a:ext cx="28392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 방식을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이용한 여행 스타일별 게시물 추천 기능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45F28-1473-4F10-B6DE-8EE6C430A113}"/>
              </a:ext>
            </a:extLst>
          </p:cNvPr>
          <p:cNvSpPr txBox="1"/>
          <p:nvPr/>
        </p:nvSpPr>
        <p:spPr>
          <a:xfrm>
            <a:off x="4485077" y="52119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여행 게시물에 존재하는 </a:t>
            </a:r>
            <a:r>
              <a:rPr lang="en-US" altLang="ko-KR" sz="1300" b="1" dirty="0"/>
              <a:t>10</a:t>
            </a:r>
            <a:r>
              <a:rPr lang="ko-KR" altLang="en-US" sz="1300" b="1" dirty="0"/>
              <a:t>가지 카테고리는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사용자의 </a:t>
            </a:r>
            <a:r>
              <a:rPr lang="en-US" altLang="ko-KR" sz="1300" b="1" dirty="0"/>
              <a:t>‘</a:t>
            </a:r>
            <a:r>
              <a:rPr lang="ko-KR" altLang="en-US" sz="1300" b="1" dirty="0"/>
              <a:t>여행 스타일</a:t>
            </a:r>
            <a:r>
              <a:rPr lang="en-US" altLang="ko-KR" sz="1300" b="1" dirty="0"/>
              <a:t>’</a:t>
            </a:r>
            <a:r>
              <a:rPr lang="ko-KR" altLang="en-US" sz="1300" b="1" dirty="0"/>
              <a:t>별로 다른 가중치를 </a:t>
            </a:r>
            <a:r>
              <a:rPr lang="ko-KR" altLang="en-US" sz="1300" b="1" dirty="0" err="1"/>
              <a:t>부여받는다</a:t>
            </a:r>
            <a:r>
              <a:rPr lang="en-US" altLang="ko-KR" sz="1300" b="1" dirty="0"/>
              <a:t>.</a:t>
            </a:r>
          </a:p>
          <a:p>
            <a:pPr algn="ctr"/>
            <a:r>
              <a:rPr lang="ko-KR" altLang="en-US" sz="1300" b="1" dirty="0"/>
              <a:t>해당 가중치 값 만큼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사용자의 여행 스타일에 보여지는 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여행 게시물의 카테고리별 개수가 결정</a:t>
            </a:r>
            <a:r>
              <a:rPr lang="ko-KR" altLang="en-US" sz="1300" b="1" dirty="0"/>
              <a:t>된다</a:t>
            </a:r>
            <a:r>
              <a:rPr lang="en-US" altLang="ko-KR" sz="1300" b="1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89806-FFBF-43E9-9462-B0E8B00B532E}"/>
              </a:ext>
            </a:extLst>
          </p:cNvPr>
          <p:cNvSpPr txBox="1"/>
          <p:nvPr/>
        </p:nvSpPr>
        <p:spPr>
          <a:xfrm>
            <a:off x="622689" y="4930743"/>
            <a:ext cx="35493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국민관광공사의 데이터를 기계학습 </a:t>
            </a:r>
            <a:r>
              <a:rPr lang="ko-KR" altLang="en-US" sz="1300" b="1" dirty="0"/>
              <a:t>시킨 다음</a:t>
            </a:r>
            <a:r>
              <a:rPr lang="en-US" altLang="ko-KR" sz="1300" b="1" dirty="0"/>
              <a:t>,</a:t>
            </a:r>
            <a:br>
              <a:rPr lang="en-US" altLang="ko-KR" sz="1300" b="1" dirty="0"/>
            </a:br>
            <a:r>
              <a:rPr lang="ko-KR" altLang="en-US" sz="1300" b="1" dirty="0"/>
              <a:t>사용자에게 숙박여부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동행자 수와 관계</a:t>
            </a:r>
            <a:r>
              <a:rPr lang="en-US" altLang="ko-KR" sz="1300" b="1" dirty="0"/>
              <a:t>,</a:t>
            </a:r>
          </a:p>
          <a:p>
            <a:pPr algn="ctr"/>
            <a:r>
              <a:rPr lang="ko-KR" altLang="en-US" sz="1300" b="1" dirty="0"/>
              <a:t>예산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나이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기혼정보 등을 </a:t>
            </a:r>
            <a:r>
              <a:rPr lang="ko-KR" altLang="en-US" sz="1300" b="1" dirty="0" err="1"/>
              <a:t>입력받아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학습시킨 데이터 모델을 기반으로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사용자가 어떤 여행지를 갈 확률이 </a:t>
            </a:r>
            <a:r>
              <a:rPr lang="ko-KR" altLang="en-US" sz="1300" b="1" dirty="0" err="1">
                <a:solidFill>
                  <a:srgbClr val="FF0000"/>
                </a:solidFill>
              </a:rPr>
              <a:t>높은지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300" b="1" dirty="0">
                <a:solidFill>
                  <a:srgbClr val="FF0000"/>
                </a:solidFill>
              </a:rPr>
              <a:t>Match</a:t>
            </a:r>
            <a:r>
              <a:rPr lang="ko-KR" altLang="en-US" sz="1300" b="1" dirty="0">
                <a:solidFill>
                  <a:srgbClr val="FF0000"/>
                </a:solidFill>
              </a:rPr>
              <a:t> </a:t>
            </a:r>
            <a:r>
              <a:rPr lang="ko-KR" altLang="en-US" sz="1300" b="1" dirty="0"/>
              <a:t>하여 여행지를 추천한다</a:t>
            </a:r>
            <a:r>
              <a:rPr lang="en-US" altLang="ko-KR" sz="1300" b="1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2BC4D-5BF9-4FC5-8748-AF8C05E58D5F}"/>
              </a:ext>
            </a:extLst>
          </p:cNvPr>
          <p:cNvSpPr/>
          <p:nvPr/>
        </p:nvSpPr>
        <p:spPr>
          <a:xfrm>
            <a:off x="1199377" y="1309402"/>
            <a:ext cx="1760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추천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BE58A-E2E3-4601-8C74-04879CAD7BB1}"/>
              </a:ext>
            </a:extLst>
          </p:cNvPr>
          <p:cNvSpPr/>
          <p:nvPr/>
        </p:nvSpPr>
        <p:spPr>
          <a:xfrm>
            <a:off x="5262614" y="1309402"/>
            <a:ext cx="2914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스타일별 게시물 추천</a:t>
            </a:r>
          </a:p>
        </p:txBody>
      </p:sp>
    </p:spTree>
    <p:extLst>
      <p:ext uri="{BB962C8B-B14F-4D97-AF65-F5344CB8AC3E}">
        <p14:creationId xmlns:p14="http://schemas.microsoft.com/office/powerpoint/2010/main" val="45235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이론개요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217160" y="1337807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Class Modeling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92DFA-7571-473B-BF41-D68B1C45B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3" b="8681"/>
          <a:stretch/>
        </p:blipFill>
        <p:spPr>
          <a:xfrm>
            <a:off x="1184627" y="1095232"/>
            <a:ext cx="7087013" cy="53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9A3B9BCB-745D-4C21-B86C-6FA3291E233F}"/>
              </a:ext>
            </a:extLst>
          </p:cNvPr>
          <p:cNvSpPr txBox="1">
            <a:spLocks/>
          </p:cNvSpPr>
          <p:nvPr/>
        </p:nvSpPr>
        <p:spPr>
          <a:xfrm>
            <a:off x="179514" y="399923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설계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80EDE3C-4520-4A27-A265-5FC7AAABA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374717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8F445D4-7E83-42BF-A125-DA2B16AA90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50C407-0201-468F-A4D2-481DDD17E513}"/>
              </a:ext>
            </a:extLst>
          </p:cNvPr>
          <p:cNvSpPr/>
          <p:nvPr/>
        </p:nvSpPr>
        <p:spPr>
          <a:xfrm>
            <a:off x="936137" y="3807024"/>
            <a:ext cx="6147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랜덤포레스트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scikit</a:t>
            </a:r>
            <a:r>
              <a:rPr lang="en-US" altLang="ko-KR" sz="1600" b="1" dirty="0"/>
              <a:t>-learn </a:t>
            </a:r>
            <a:r>
              <a:rPr lang="ko-KR" altLang="en-US" sz="1600" b="1" dirty="0"/>
              <a:t>모듈에 있는 </a:t>
            </a:r>
            <a:r>
              <a:rPr lang="en-US" altLang="ko-KR" sz="1600" b="1" dirty="0" err="1"/>
              <a:t>RandomForestClassifier</a:t>
            </a:r>
            <a:r>
              <a:rPr lang="en-US" altLang="ko-KR" sz="1600" b="1" dirty="0"/>
              <a:t> Class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956A3-0F81-4F51-B812-7B0F54701E96}"/>
              </a:ext>
            </a:extLst>
          </p:cNvPr>
          <p:cNvSpPr/>
          <p:nvPr/>
        </p:nvSpPr>
        <p:spPr>
          <a:xfrm>
            <a:off x="2037945" y="5717308"/>
            <a:ext cx="4924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요청에 맞게 처리</a:t>
            </a:r>
          </a:p>
        </p:txBody>
      </p:sp>
    </p:spTree>
    <p:extLst>
      <p:ext uri="{BB962C8B-B14F-4D97-AF65-F5344CB8AC3E}">
        <p14:creationId xmlns:p14="http://schemas.microsoft.com/office/powerpoint/2010/main" val="23556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DC35C5-B421-45FC-8236-D7072C7D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수치형 데이터로 값을 변형한다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개년의 데이터를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merge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하나의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만든다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국민여행실태조사데이터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.csv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여행지역선정에 영향을 끼칠 것으로 생각되는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들을 선택한다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 columns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다음과 같은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선택함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당일치기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여행출발 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여행하는 목적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고정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함께하는 일행 존재여부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여행한 일행 수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동행한 사람과의 관계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지출비용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여행지에서의 활동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혼인여부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시도군구코드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숫자로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encoding)</a:t>
            </a:r>
          </a:p>
        </p:txBody>
      </p:sp>
    </p:spTree>
    <p:extLst>
      <p:ext uri="{BB962C8B-B14F-4D97-AF65-F5344CB8AC3E}">
        <p14:creationId xmlns:p14="http://schemas.microsoft.com/office/powerpoint/2010/main" val="315119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학습구현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A9BD9F-9510-4B89-A1F4-BE02B004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37" y="1510130"/>
            <a:ext cx="7557168" cy="4351338"/>
          </a:xfrm>
        </p:spPr>
        <p:txBody>
          <a:bodyPr/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모델 학습</a:t>
            </a:r>
            <a:endParaRPr lang="en-US" altLang="ko-KR" dirty="0"/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전처리가 끝난 데이터를 학습용 데이터와 검증용 데이터로 나눠 구분한다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RandomForestClassifier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학습용 데이터를 이용해 학습시킨다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검증용 데이터를 이용해 결과를 예측하고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실제값과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비교하여 모델을 평가한다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개발자는 아래 수식 값을 이용하여 </a:t>
            </a:r>
            <a:r>
              <a:rPr lang="ko-KR" altLang="en-US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파라미터가 최적화 되도록 조정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8D949-D511-4596-9ABF-7319BE07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7" y="2433127"/>
            <a:ext cx="8179129" cy="233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1D6C82-BF8B-49F1-872D-A7760C84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7" y="3589233"/>
            <a:ext cx="2648970" cy="233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5047B0-C939-4D75-BEBD-4E0ACB26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02" y="4828877"/>
            <a:ext cx="3216922" cy="2331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A758A-8348-41AF-9D77-B6A2C2F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02" y="5106850"/>
            <a:ext cx="4395737" cy="4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이론적 개요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가중치 재조정 수식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시스템의 추천 기법은 주로 두 단계를 거쳐 이루어진다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기반 협업 필터링 기법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사용자를 찾기 위해 유사도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(Similarity)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계산한 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유사도를 기반으로 유사 사용자의 평점을 이용하여 해당 사용자의 평점을 예측한다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단계 중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사용자의 평점을 예측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위해 사용되는 기법이 가중치 재조정 기법이다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식으로 나타내면 다음과 같다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Pred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a,i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는 아이템 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대한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예측 평점을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b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비슷한 선호도를 나타내는 사용자 그룹을 의미하여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sim(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a,b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간의 유사도를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>
                                <a:latin typeface="나눔바른고딕" panose="020B0603020101020101" pitchFamily="50" charset="-127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나눔바른고딕" panose="020B0603020101020101" pitchFamily="50" charset="-127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나눔바른고딕" panose="020B0603020101020101" pitchFamily="50" charset="-127"/>
                                <a:ea typeface="나눔바른고딕" panose="020B0603020101020101" pitchFamily="50" charset="-127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>
                            <a:latin typeface="나눔바른고딕" panose="020B0603020101020101" pitchFamily="50" charset="-127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>
                                <a:latin typeface="나눔바른고딕" panose="020B0603020101020101" pitchFamily="50" charset="-127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나눔바른고딕" panose="020B0603020101020101" pitchFamily="50" charset="-127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나눔바른고딕" panose="020B0603020101020101" pitchFamily="50" charset="-127"/>
                                <a:ea typeface="나눔바른고딕" panose="020B0603020101020101" pitchFamily="50" charset="-127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각각 가중치를 적용하기 전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의해 주어진 실제 평점의 평균을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ko-KR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sz="135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blipFill>
                <a:blip r:embed="rId3"/>
                <a:stretch>
                  <a:fillRect l="-173" t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설계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1 ) </a:t>
                </a:r>
                <a:r>
                  <a:rPr lang="ko-KR" altLang="en-US" sz="1000" dirty="0"/>
                  <a:t>사용자는 자신이 원하는 여행 스타일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현재 </a:t>
                </a:r>
                <a:r>
                  <a:rPr lang="en-US" altLang="ko-KR" sz="1000" dirty="0"/>
                  <a:t>4</a:t>
                </a:r>
                <a:r>
                  <a:rPr lang="ko-KR" altLang="en-US" sz="1000" dirty="0"/>
                  <a:t>개 설정</a:t>
                </a:r>
                <a:r>
                  <a:rPr lang="en-US" altLang="ko-KR" sz="1000" dirty="0"/>
                  <a:t>- </a:t>
                </a:r>
                <a:r>
                  <a:rPr lang="ko-KR" altLang="en-US" sz="1000" dirty="0"/>
                  <a:t>자연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문화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가족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활동적인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br>
                  <a:rPr lang="en-US" altLang="ko-KR" sz="1000" dirty="0"/>
                </a:br>
                <a:r>
                  <a:rPr lang="en-US" altLang="ko-KR" sz="1000" dirty="0"/>
                  <a:t>2 ) </a:t>
                </a:r>
                <a:r>
                  <a:rPr lang="ko-KR" altLang="en-US" sz="1000" dirty="0"/>
                  <a:t>같은 여행 스타일에 속하는 사용자들은 유사한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1000" dirty="0"/>
                  <a:t>을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설정한다</a:t>
                </a:r>
                <a:r>
                  <a:rPr lang="en-US" altLang="ko-KR" sz="1000" dirty="0"/>
                  <a:t>.</a:t>
                </a:r>
              </a:p>
              <a:p>
                <a:r>
                  <a:rPr lang="en-US" altLang="ko-KR" sz="1000" dirty="0"/>
                  <a:t> 3)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</a:t>
                </a:r>
                <a:endParaRPr lang="en-US" altLang="ko-KR" sz="1000" dirty="0"/>
              </a:p>
              <a:p>
                <a:r>
                  <a:rPr lang="en-US" altLang="ko-KR" sz="1000" dirty="0"/>
                  <a:t>4) </a:t>
                </a:r>
                <a:r>
                  <a:rPr lang="ko-KR" altLang="en-US" sz="1000" dirty="0"/>
                  <a:t>사용자에게 추천되는 게시물의 비중을 달리 하기 위해  여행 스타일별로 </a:t>
                </a:r>
                <a:r>
                  <a:rPr lang="en-US" altLang="ko-KR" sz="1000" dirty="0"/>
                  <a:t>10</a:t>
                </a:r>
                <a:r>
                  <a:rPr lang="ko-KR" altLang="en-US" sz="1000" dirty="0"/>
                  <a:t>가지의 카테고리의 가중치를 설정한다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5) </a:t>
                </a:r>
                <a:r>
                  <a:rPr lang="ko-KR" altLang="en-US" sz="1000" dirty="0"/>
                  <a:t>사용자의 카테고리별 평점은 사용자의 총 좋아요 수에 대한 해당 카테고리 좋아요 수의 비율로 계산한다</a:t>
                </a:r>
                <a:r>
                  <a:rPr lang="en-US" altLang="ko-KR" sz="1000" dirty="0"/>
                  <a:t>. </a:t>
                </a:r>
              </a:p>
              <a:p>
                <a:endParaRPr lang="en-US" altLang="ko-KR" sz="1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8" y="1061993"/>
            <a:ext cx="675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 스타일별</a:t>
            </a:r>
            <a:r>
              <a:rPr lang="en-US" altLang="ko-KR" sz="1400" dirty="0"/>
              <a:t> </a:t>
            </a:r>
            <a:r>
              <a:rPr lang="ko-KR" altLang="en-US" sz="1400" dirty="0"/>
              <a:t>카테고리별 가중치 조정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63" y="3166241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721179" y="5384069"/>
            <a:ext cx="86409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각 카테고리의 가중치는</a:t>
            </a:r>
            <a:br>
              <a:rPr lang="en-US" altLang="ko-KR" sz="1350" dirty="0"/>
            </a:br>
            <a:r>
              <a:rPr lang="en-US" altLang="ko-KR" sz="1350" dirty="0"/>
              <a:t>ratio</a:t>
            </a:r>
            <a:r>
              <a:rPr lang="ko-KR" altLang="en-US" sz="1350" dirty="0"/>
              <a:t> </a:t>
            </a:r>
            <a:r>
              <a:rPr lang="en-US" altLang="ko-KR" sz="1350" dirty="0"/>
              <a:t>=(Double)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(</a:t>
            </a:r>
            <a:r>
              <a:rPr lang="ko-KR" altLang="en-US" sz="1350" dirty="0"/>
              <a:t>소수점 </a:t>
            </a:r>
            <a:r>
              <a:rPr lang="en-US" altLang="ko-KR" sz="1350" dirty="0"/>
              <a:t>3</a:t>
            </a:r>
            <a:r>
              <a:rPr lang="ko-KR" altLang="en-US" sz="1350" dirty="0" err="1"/>
              <a:t>째자리에서</a:t>
            </a:r>
            <a:r>
              <a:rPr lang="ko-KR" altLang="en-US" sz="1350" dirty="0"/>
              <a:t> 반올림</a:t>
            </a:r>
            <a:r>
              <a:rPr lang="en-US" altLang="ko-KR" sz="1350" dirty="0"/>
              <a:t>)</a:t>
            </a:r>
          </a:p>
          <a:p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660F0-3E39-4071-80D3-DC5661C8CE1E}"/>
              </a:ext>
            </a:extLst>
          </p:cNvPr>
          <p:cNvSpPr txBox="1"/>
          <p:nvPr/>
        </p:nvSpPr>
        <p:spPr>
          <a:xfrm>
            <a:off x="432144" y="2641142"/>
            <a:ext cx="8640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50" dirty="0"/>
              <a:t>구현해야 할 수식 </a:t>
            </a:r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363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2" b="38695"/>
          <a:stretch/>
        </p:blipFill>
        <p:spPr>
          <a:xfrm>
            <a:off x="334428" y="976021"/>
            <a:ext cx="8269017" cy="50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259449" y="1033991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4" y="1242708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614788" y="331759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5996936" y="205853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2033</Words>
  <Application>Microsoft Office PowerPoint</Application>
  <PresentationFormat>화면 슬라이드 쇼(4:3)</PresentationFormat>
  <Paragraphs>436</Paragraphs>
  <Slides>31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AppleSDGothicNeoL00</vt:lpstr>
      <vt:lpstr>AppleSDGothicNeoM00</vt:lpstr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Entity Class Modeling</vt:lpstr>
      <vt:lpstr>ERD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추천 알고리즘 개요 – 지역 추천 시스템 &amp; 여행 스타일별 게시물 추천 기능</vt:lpstr>
      <vt:lpstr>추천 알고리즘 1) 랜덤 포레스트 방식을 이용한 여행지 추천– 이론개요</vt:lpstr>
      <vt:lpstr>PowerPoint 프레젠테이션</vt:lpstr>
      <vt:lpstr>추천 알고리즘 1) 랜덤 포레스트 방식을 이용한 여행지 추천– 데이터 전처리 구현 Guidline </vt:lpstr>
      <vt:lpstr>추천 알고리즘 1) 랜덤 포레스트 방식을 이용한 여행지 추천– 데이터 학습구현 Guideline </vt:lpstr>
      <vt:lpstr>추천 알고리즘 2) 협업 필터링을 이용한 여행 스타일별 게시물추천- 이론적 개요</vt:lpstr>
      <vt:lpstr>추천 알고리즘 2) 협업 필터링을 이용한 여행 스타일별 게시물추천 – 구현 설계</vt:lpstr>
      <vt:lpstr>추천 알고리즘 2) 협업 필터링을 이용한 여행 스타일별 게시물추천 – 구현 Guideline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191</cp:revision>
  <dcterms:created xsi:type="dcterms:W3CDTF">2019-10-27T03:49:09Z</dcterms:created>
  <dcterms:modified xsi:type="dcterms:W3CDTF">2019-12-08T08:50:36Z</dcterms:modified>
</cp:coreProperties>
</file>